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6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79" r:id="rId3"/>
  </p:sldMasterIdLst>
  <p:notesMasterIdLst>
    <p:notesMasterId r:id="rId32"/>
  </p:notesMasterIdLst>
  <p:handoutMasterIdLst>
    <p:handoutMasterId r:id="rId33"/>
  </p:handoutMasterIdLst>
  <p:sldIdLst>
    <p:sldId id="394" r:id="rId4"/>
    <p:sldId id="395" r:id="rId5"/>
    <p:sldId id="396" r:id="rId6"/>
    <p:sldId id="445" r:id="rId7"/>
    <p:sldId id="397" r:id="rId8"/>
    <p:sldId id="398" r:id="rId9"/>
    <p:sldId id="447" r:id="rId10"/>
    <p:sldId id="399" r:id="rId11"/>
    <p:sldId id="444" r:id="rId12"/>
    <p:sldId id="406" r:id="rId13"/>
    <p:sldId id="414" r:id="rId14"/>
    <p:sldId id="452" r:id="rId15"/>
    <p:sldId id="408" r:id="rId16"/>
    <p:sldId id="413" r:id="rId17"/>
    <p:sldId id="425" r:id="rId18"/>
    <p:sldId id="410" r:id="rId19"/>
    <p:sldId id="455" r:id="rId20"/>
    <p:sldId id="411" r:id="rId21"/>
    <p:sldId id="415" r:id="rId22"/>
    <p:sldId id="416" r:id="rId23"/>
    <p:sldId id="417" r:id="rId24"/>
    <p:sldId id="418" r:id="rId25"/>
    <p:sldId id="456" r:id="rId26"/>
    <p:sldId id="401" r:id="rId27"/>
    <p:sldId id="450" r:id="rId28"/>
    <p:sldId id="454" r:id="rId29"/>
    <p:sldId id="352" r:id="rId30"/>
    <p:sldId id="451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D60"/>
    <a:srgbClr val="FFFFFF"/>
    <a:srgbClr val="F3BE60"/>
    <a:srgbClr val="234465"/>
    <a:srgbClr val="D2A010"/>
    <a:srgbClr val="F1C341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9" autoAdjust="0"/>
    <p:restoredTop sz="94595" autoAdjust="0"/>
  </p:normalViewPr>
  <p:slideViewPr>
    <p:cSldViewPr>
      <p:cViewPr varScale="1">
        <p:scale>
          <a:sx n="67" d="100"/>
          <a:sy n="67" d="100"/>
        </p:scale>
        <p:origin x="-828" y="-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1/13/2017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14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27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1/13/2017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255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creativecommons.org/licenses/by-nc-sa/4.0/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155#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6.jpeg"/><Relationship Id="rId5" Type="http://schemas.openxmlformats.org/officeDocument/2006/relationships/image" Target="../media/image41.png"/><Relationship Id="rId10" Type="http://schemas.openxmlformats.org/officeDocument/2006/relationships/hyperlink" Target="http://www.introprogramming.info/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softuni.bg/foru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5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www.visualstudio.com/" TargetMode="External"/><Relationship Id="rId7" Type="http://schemas.openxmlformats.org/officeDocument/2006/relationships/hyperlink" Target="http://www.monodevelop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dotnetfiddle.net/" TargetMode="External"/><Relationship Id="rId4" Type="http://schemas.openxmlformats.org/officeDocument/2006/relationships/hyperlink" Target="http://www.monodevelop.com/download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6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programming-basics/" TargetMode="External"/><Relationship Id="rId21" Type="http://schemas.openxmlformats.org/officeDocument/2006/relationships/image" Target="../media/image69.png"/><Relationship Id="rId7" Type="http://schemas.openxmlformats.org/officeDocument/2006/relationships/image" Target="../media/image6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5" Type="http://schemas.openxmlformats.org/officeDocument/2006/relationships/image" Target="../media/image66.png"/><Relationship Id="rId23" Type="http://schemas.openxmlformats.org/officeDocument/2006/relationships/image" Target="../media/image7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6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6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73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71.png"/><Relationship Id="rId1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6" r="3467"/>
          <a:stretch/>
        </p:blipFill>
        <p:spPr>
          <a:xfrm>
            <a:off x="5332412" y="4217044"/>
            <a:ext cx="6165938" cy="1955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4"/>
              </a:rPr>
              <a:t>http://</a:t>
            </a:r>
            <a:r>
              <a:rPr lang="en-US" sz="1800" dirty="0" smtClean="0">
                <a:hlinkClick r:id="rId4"/>
              </a:rPr>
              <a:t>softuni.bg</a:t>
            </a:r>
            <a:endParaRPr lang="en-U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9634" y="4942208"/>
            <a:ext cx="977578" cy="9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hlinkClick r:id="rId6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75453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4608781" y="3591968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Упражненията са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 smtClean="0"/>
              <a:t>!</a:t>
            </a:r>
          </a:p>
          <a:p>
            <a:pPr lvl="1"/>
            <a:r>
              <a:rPr lang="bg-BG" dirty="0" smtClean="0"/>
              <a:t>Програмирането се учи с писане,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 smtClean="0"/>
              <a:t>!</a:t>
            </a:r>
          </a:p>
          <a:p>
            <a:pPr lvl="1"/>
            <a:r>
              <a:rPr lang="bg-BG" dirty="0" smtClean="0"/>
              <a:t>Трябва да програмирате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 smtClean="0"/>
              <a:t>!</a:t>
            </a:r>
            <a:endParaRPr lang="en-US" dirty="0" smtClean="0"/>
          </a:p>
          <a:p>
            <a:r>
              <a:rPr lang="bg-BG" dirty="0" smtClean="0"/>
              <a:t>Във всяко учебно занятие има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Решаваме част от задачите в клас</a:t>
            </a:r>
            <a:endParaRPr lang="en-US" dirty="0" smtClean="0"/>
          </a:p>
          <a:p>
            <a:pPr lvl="1"/>
            <a:r>
              <a:rPr lang="bg-BG" dirty="0" smtClean="0"/>
              <a:t>Останалите остават за домашно</a:t>
            </a:r>
            <a:endParaRPr lang="en-US" dirty="0" smtClean="0"/>
          </a:p>
          <a:p>
            <a:r>
              <a:rPr lang="bg-BG" dirty="0" smtClean="0"/>
              <a:t>Решенията се качват в </a:t>
            </a:r>
            <a:r>
              <a:rPr lang="en-US" dirty="0" smtClean="0"/>
              <a:t>judge </a:t>
            </a:r>
            <a:r>
              <a:rPr lang="bg-BG" dirty="0" smtClean="0"/>
              <a:t>системата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judge.softuni.bg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89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 smtClean="0"/>
              <a:t> на решения в </a:t>
            </a:r>
            <a:r>
              <a:rPr lang="en-US" dirty="0" smtClean="0"/>
              <a:t>Judge</a:t>
            </a:r>
          </a:p>
          <a:p>
            <a:pPr lvl="1"/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 smtClean="0"/>
              <a:t> след занятието</a:t>
            </a:r>
            <a:r>
              <a:rPr lang="en-US" dirty="0" smtClean="0"/>
              <a:t> (</a:t>
            </a:r>
            <a:r>
              <a:rPr lang="bg-BG" dirty="0" smtClean="0"/>
              <a:t>занятие в събота – краен срок сряда)</a:t>
            </a:r>
          </a:p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8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февруари </a:t>
            </a:r>
            <a:r>
              <a:rPr lang="bg-BG" dirty="0" smtClean="0"/>
              <a:t>– краен срок след третото занятие</a:t>
            </a:r>
            <a:endParaRPr lang="bg-BG" dirty="0"/>
          </a:p>
          <a:p>
            <a:pPr lvl="1"/>
            <a:r>
              <a:rPr lang="bg-BG" dirty="0" smtClean="0"/>
              <a:t>Ако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 smtClean="0"/>
              <a:t>са решени поне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 smtClean="0"/>
              <a:t> от задачите,</a:t>
            </a:r>
          </a:p>
          <a:p>
            <a:pPr marL="377887" lvl="1" indent="0">
              <a:buNone/>
            </a:pPr>
            <a:r>
              <a:rPr lang="bg-BG" dirty="0" smtClean="0"/>
              <a:t>	студента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 smtClean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</a:t>
            </a:r>
            <a:r>
              <a:rPr lang="bg-BG" dirty="0" smtClean="0"/>
              <a:t>домашни (</a:t>
            </a:r>
            <a:r>
              <a:rPr lang="bg-BG" dirty="0"/>
              <a:t>2</a:t>
            </a:r>
            <a:r>
              <a:rPr lang="bg-BG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196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7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19 март 2017 г.</a:t>
            </a:r>
          </a:p>
          <a:p>
            <a:pPr lvl="0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 smtClean="0"/>
              <a:t>за 4 часа с </a:t>
            </a:r>
            <a:r>
              <a:rPr lang="en-US" dirty="0" smtClean="0"/>
              <a:t>judge </a:t>
            </a:r>
            <a:r>
              <a:rPr lang="bg-BG" dirty="0" smtClean="0"/>
              <a:t>система</a:t>
            </a:r>
            <a:endParaRPr lang="en-US" dirty="0" smtClean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 smtClean="0"/>
              <a:t>Задача </a:t>
            </a:r>
            <a:r>
              <a:rPr lang="bg-BG" sz="3000" dirty="0"/>
              <a:t>с прости сметки (без проверки)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единична проверка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проверки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единичен 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за чертане на фигурка на конзолата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3000" dirty="0"/>
              <a:t>Задача с по-сложни </a:t>
            </a:r>
            <a:r>
              <a:rPr lang="bg-BG" sz="3000" dirty="0" smtClean="0"/>
              <a:t>цикли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7614" y="1809760"/>
            <a:ext cx="2607242" cy="1872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37612" y="4292560"/>
            <a:ext cx="2607243" cy="18796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8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Всички изпити и домашни се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През онлайн </a:t>
            </a:r>
            <a:r>
              <a:rPr lang="en-US" dirty="0" smtClean="0"/>
              <a:t>judge </a:t>
            </a:r>
            <a:r>
              <a:rPr lang="bg-BG" dirty="0" smtClean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 smtClean="0"/>
          </a:p>
          <a:p>
            <a:pPr lvl="1"/>
            <a:r>
              <a:rPr lang="bg-BG" dirty="0" smtClean="0"/>
              <a:t>Ще я ползвате на всяко учебно занятие</a:t>
            </a:r>
            <a:endParaRPr lang="en-US" dirty="0" smtClean="0"/>
          </a:p>
          <a:p>
            <a:pPr lvl="1"/>
            <a:r>
              <a:rPr lang="bg-BG" dirty="0" smtClean="0"/>
              <a:t>Влиза се с вашия </a:t>
            </a:r>
            <a:r>
              <a:rPr lang="en-US" dirty="0" smtClean="0">
                <a:hlinkClick r:id="rId3"/>
              </a:rPr>
              <a:t>softuni.bg</a:t>
            </a:r>
            <a:r>
              <a:rPr lang="en-US" dirty="0" smtClean="0"/>
              <a:t> </a:t>
            </a:r>
            <a:r>
              <a:rPr lang="bg-BG" dirty="0" smtClean="0"/>
              <a:t>акаунт</a:t>
            </a:r>
            <a:endParaRPr lang="en-US" dirty="0" smtClean="0"/>
          </a:p>
          <a:p>
            <a:r>
              <a:rPr lang="bg-BG" dirty="0" smtClean="0"/>
              <a:t>Как работи тестването в</a:t>
            </a:r>
            <a:r>
              <a:rPr lang="en-US" dirty="0" smtClean="0"/>
              <a:t> judge </a:t>
            </a:r>
            <a:r>
              <a:rPr lang="bg-BG" dirty="0" smtClean="0"/>
              <a:t>системата</a:t>
            </a:r>
            <a:r>
              <a:rPr lang="en-US" dirty="0" smtClean="0"/>
              <a:t>?</a:t>
            </a:r>
          </a:p>
          <a:p>
            <a:pPr lvl="1"/>
            <a:r>
              <a:rPr lang="bg-BG" dirty="0" smtClean="0"/>
              <a:t>Качвате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bg-BG" dirty="0" smtClean="0"/>
              <a:t>(</a:t>
            </a:r>
            <a:r>
              <a:rPr lang="en-US" dirty="0" smtClean="0"/>
              <a:t>C# </a:t>
            </a:r>
            <a:r>
              <a:rPr lang="bg-BG" dirty="0" smtClean="0"/>
              <a:t>програма)</a:t>
            </a:r>
            <a:endParaRPr lang="en-US" dirty="0" smtClean="0"/>
          </a:p>
          <a:p>
            <a:pPr lvl="1"/>
            <a:r>
              <a:rPr lang="bg-BG" dirty="0" smtClean="0"/>
              <a:t>Програмата се тества с поредица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 smtClean="0"/>
              <a:t>За всеки успешен тест получавате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Система за онлайн оценяване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067" y="4093586"/>
            <a:ext cx="3041793" cy="22786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22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Напишете програма, която въвежда число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 smtClean="0"/>
              <a:t> (1 ≤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dirty="0" smtClean="0"/>
              <a:t> ≤ 100) </a:t>
            </a:r>
            <a:r>
              <a:rPr lang="bg-BG" dirty="0" smtClean="0"/>
              <a:t>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печата коледна елха </a:t>
            </a:r>
            <a:r>
              <a:rPr lang="bg-BG" dirty="0" smtClean="0"/>
              <a:t>с размер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bg-BG" dirty="0" smtClean="0"/>
              <a:t> като в примерите по-долу: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35991" y="2667000"/>
            <a:ext cx="14478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2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40990" y="2667000"/>
            <a:ext cx="1752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3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061531" y="2668487"/>
            <a:ext cx="2443081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5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**** | ****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***** | *****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84212" y="2667000"/>
            <a:ext cx="1117600" cy="30960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1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61791" y="2667000"/>
            <a:ext cx="2088000" cy="30945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=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endParaRPr lang="bg-BG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| 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 | 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 | ***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****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724" y="6049028"/>
            <a:ext cx="10983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2600" dirty="0" smtClean="0"/>
              <a:t>Пращане</a:t>
            </a:r>
            <a:r>
              <a:rPr lang="en-US" sz="2600" dirty="0" smtClean="0"/>
              <a:t> </a:t>
            </a:r>
            <a:r>
              <a:rPr lang="bg-BG" sz="2600" dirty="0" smtClean="0"/>
              <a:t>на решения: </a:t>
            </a:r>
            <a:r>
              <a:rPr lang="en-US" sz="2600" dirty="0" smtClean="0">
                <a:hlinkClick r:id="rId3"/>
              </a:rPr>
              <a:t>https://judge.softuni.bg/Contests/Practice/Index/155#6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286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Примерна изпитна задача – решение</a:t>
            </a: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60414" y="1231310"/>
            <a:ext cx="10667998" cy="509329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/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static void Main()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int n = int.Parse(Console.ReadLine());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(int i = 0; i &lt;= n; i++)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{</a:t>
            </a:r>
          </a:p>
          <a:p>
            <a:pPr>
              <a:lnSpc>
                <a:spcPct val="80000"/>
              </a:lnSpc>
            </a:pP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asterisks = new string('*', i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string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spaces = new string(' ',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 - i);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Console.Write(spaces);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 </a:t>
            </a: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 </a:t>
            </a:r>
            <a:r>
              <a:rPr lang="en-US" b="1" noProof="1" smtClean="0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");</a:t>
            </a:r>
            <a:endParaRPr lang="en-US" b="1" noProof="1">
              <a:solidFill>
                <a:srgbClr val="FBEEE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Console.Write(asterisks);</a:t>
            </a:r>
          </a:p>
          <a:p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Console.WriteLine(spaces);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b="1" noProof="1">
                <a:solidFill>
                  <a:srgbClr val="FBEE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4349" y="4572000"/>
            <a:ext cx="1351907" cy="149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3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bg-BG" dirty="0" smtClean="0">
                <a:sym typeface="Wingdings" panose="05000000000000000000" pitchFamily="2" charset="2"/>
              </a:rPr>
              <a:t>Резултати от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dirty="0" smtClean="0">
                <a:sym typeface="Wingdings" panose="05000000000000000000" pitchFamily="2" charset="2"/>
              </a:rPr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5.00</a:t>
            </a:r>
            <a:endParaRPr lang="bg-BG" dirty="0" smtClean="0">
              <a:sym typeface="Wingdings" panose="05000000000000000000" pitchFamily="2" charset="2"/>
            </a:endParaRPr>
          </a:p>
          <a:p>
            <a:pPr lvl="2"/>
            <a:r>
              <a:rPr lang="bg-BG" dirty="0" smtClean="0"/>
              <a:t>Препоръчва се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Technologies 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(интезивна група)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 smtClean="0"/>
              <a:t>Резултат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5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Препоръчва се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Technologies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Module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(разширена група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bg-BG" dirty="0"/>
              <a:t>Резултат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.0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0</a:t>
            </a:r>
          </a:p>
          <a:p>
            <a:pPr lvl="2"/>
            <a:r>
              <a:rPr lang="bg-BG" dirty="0" smtClean="0">
                <a:sym typeface="Wingdings" panose="05000000000000000000" pitchFamily="2" charset="2"/>
              </a:rPr>
              <a:t>Повтаряне на курса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377" y="41148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3600" dirty="0" smtClean="0"/>
              <a:t>Присъствено обучение</a:t>
            </a:r>
            <a:endParaRPr lang="en-US" sz="3600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</a:t>
            </a:r>
            <a:r>
              <a:rPr lang="bg-BG" dirty="0" smtClean="0">
                <a:latin typeface="Consolas" pitchFamily="49" charset="0"/>
              </a:rPr>
              <a:t>80%</a:t>
            </a:r>
            <a:endParaRPr lang="en-US" dirty="0"/>
          </a:p>
          <a:p>
            <a:pPr lvl="1"/>
            <a:r>
              <a:rPr lang="bg-BG" dirty="0"/>
              <a:t>Работа с ментор </a:t>
            </a:r>
            <a:r>
              <a:rPr lang="bg-BG" dirty="0" smtClean="0"/>
              <a:t>– 10%</a:t>
            </a:r>
            <a:endParaRPr lang="en-US" dirty="0"/>
          </a:p>
          <a:p>
            <a:pPr lvl="1"/>
            <a:r>
              <a:rPr lang="bg-BG" dirty="0" smtClean="0"/>
              <a:t>Домашни</a:t>
            </a:r>
            <a:r>
              <a:rPr lang="en-US" dirty="0" smtClean="0"/>
              <a:t> </a:t>
            </a:r>
            <a:r>
              <a:rPr lang="bg-BG" dirty="0" smtClean="0"/>
              <a:t>в </a:t>
            </a:r>
            <a:r>
              <a:rPr lang="en-US" dirty="0" smtClean="0"/>
              <a:t>Judge </a:t>
            </a:r>
            <a:r>
              <a:rPr lang="en-US" dirty="0"/>
              <a:t>– </a:t>
            </a:r>
            <a:r>
              <a:rPr lang="bg-BG" dirty="0" smtClean="0">
                <a:latin typeface="Consolas" pitchFamily="49" charset="0"/>
              </a:rPr>
              <a:t>10</a:t>
            </a:r>
            <a:r>
              <a:rPr lang="en-US" dirty="0" smtClean="0"/>
              <a:t>%</a:t>
            </a:r>
            <a:endParaRPr lang="en-US" dirty="0"/>
          </a:p>
          <a:p>
            <a:r>
              <a:rPr lang="bg-BG" dirty="0" smtClean="0"/>
              <a:t>Онлайн обучение</a:t>
            </a:r>
            <a:endParaRPr lang="en-US" dirty="0" smtClean="0"/>
          </a:p>
          <a:p>
            <a:pPr lvl="1"/>
            <a:r>
              <a:rPr lang="bg-BG" dirty="0"/>
              <a:t>И</a:t>
            </a:r>
            <a:r>
              <a:rPr lang="bg-BG" dirty="0" smtClean="0"/>
              <a:t>зпит</a:t>
            </a:r>
            <a:r>
              <a:rPr lang="en-US" dirty="0" smtClean="0"/>
              <a:t> – 100%</a:t>
            </a:r>
          </a:p>
          <a:p>
            <a:r>
              <a:rPr lang="bg-BG" dirty="0" smtClean="0"/>
              <a:t>Активност </a:t>
            </a:r>
            <a:r>
              <a:rPr lang="bg-BG" dirty="0"/>
              <a:t>във форума</a:t>
            </a:r>
            <a:r>
              <a:rPr lang="en-US" dirty="0"/>
              <a:t> – </a:t>
            </a:r>
            <a:r>
              <a:rPr lang="bg-BG" dirty="0"/>
              <a:t>бонус до</a:t>
            </a:r>
            <a:r>
              <a:rPr lang="en-US" dirty="0"/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/>
              <a:t>%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Система за оценяване в курса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1398" y="4086224"/>
            <a:ext cx="3243214" cy="217204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61398" y="1419224"/>
            <a:ext cx="3243214" cy="229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4862917" y="3401394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63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318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987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20" y="2328864"/>
            <a:ext cx="2641176" cy="3762375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7218" y="4499718"/>
            <a:ext cx="3963437" cy="15462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6437" y="1466848"/>
            <a:ext cx="1905000" cy="2099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C#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(Win 10 / Win 8.1 / Win8 / Win7)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>
                <a:hlinkClick r:id="rId3"/>
              </a:rPr>
              <a:t>Studio Community </a:t>
            </a:r>
            <a:r>
              <a:rPr lang="en-US" dirty="0" smtClean="0">
                <a:hlinkClick r:id="rId3"/>
              </a:rPr>
              <a:t>2015</a:t>
            </a:r>
            <a:r>
              <a:rPr lang="en-US" dirty="0" smtClean="0"/>
              <a:t> (</a:t>
            </a:r>
            <a:r>
              <a:rPr lang="bg-BG" dirty="0" smtClean="0"/>
              <a:t>безплатна версия на </a:t>
            </a:r>
            <a:r>
              <a:rPr lang="en-US" dirty="0" smtClean="0"/>
              <a:t>VS 2015)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Visual Studio </a:t>
            </a:r>
            <a:r>
              <a:rPr lang="en-US" dirty="0" smtClean="0"/>
              <a:t>2013 / 2012 / 2010 </a:t>
            </a:r>
            <a:r>
              <a:rPr lang="bg-BG" dirty="0" smtClean="0"/>
              <a:t>също може (но не се препоръчва)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Алтернативи:</a:t>
            </a:r>
          </a:p>
          <a:p>
            <a:pPr lvl="2">
              <a:lnSpc>
                <a:spcPct val="110000"/>
              </a:lnSpc>
            </a:pPr>
            <a:r>
              <a:rPr lang="en-US" dirty="0" err="1" smtClean="0">
                <a:hlinkClick r:id="rId4"/>
              </a:rPr>
              <a:t>MonoDevelop</a:t>
            </a:r>
            <a:r>
              <a:rPr lang="en-US" dirty="0" smtClean="0"/>
              <a:t> (</a:t>
            </a:r>
            <a:r>
              <a:rPr lang="bg-BG" dirty="0" smtClean="0"/>
              <a:t>за </a:t>
            </a:r>
            <a:r>
              <a:rPr lang="en-US" dirty="0" smtClean="0"/>
              <a:t>Mac,</a:t>
            </a:r>
            <a:r>
              <a:rPr lang="bg-BG" dirty="0" smtClean="0"/>
              <a:t> </a:t>
            </a:r>
            <a:r>
              <a:rPr lang="en-US" dirty="0" smtClean="0"/>
              <a:t>Linux</a:t>
            </a:r>
            <a:r>
              <a:rPr lang="bg-BG" dirty="0" smtClean="0"/>
              <a:t> и </a:t>
            </a:r>
            <a:r>
              <a:rPr lang="en-US" dirty="0" smtClean="0"/>
              <a:t>Windows)</a:t>
            </a:r>
            <a:endParaRPr lang="bg-BG" dirty="0" smtClean="0"/>
          </a:p>
          <a:p>
            <a:pPr lvl="2">
              <a:lnSpc>
                <a:spcPct val="110000"/>
              </a:lnSpc>
            </a:pPr>
            <a:r>
              <a:rPr lang="en-US" dirty="0" err="1" smtClean="0">
                <a:hlinkClick r:id="rId5"/>
              </a:rPr>
              <a:t>.Net</a:t>
            </a:r>
            <a:r>
              <a:rPr lang="en-US" dirty="0" smtClean="0">
                <a:hlinkClick r:id="rId5"/>
              </a:rPr>
              <a:t> Fiddle</a:t>
            </a:r>
            <a:r>
              <a:rPr lang="en-US" dirty="0" smtClean="0"/>
              <a:t> </a:t>
            </a:r>
            <a:r>
              <a:rPr lang="bg-BG" dirty="0" smtClean="0"/>
              <a:t>(директно в браузър)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99" y="4038600"/>
            <a:ext cx="3513333" cy="9906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9498" y="5467399"/>
            <a:ext cx="3513334" cy="8237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Студенти с топ резултати от минали випуски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Ментори и асистенти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0" r="2500"/>
          <a:stretch/>
        </p:blipFill>
        <p:spPr>
          <a:xfrm>
            <a:off x="608012" y="3331434"/>
            <a:ext cx="5867400" cy="3041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 descr="http://m.netinfo.bg/media/images/15568/15568294/655-402-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336" y="3360011"/>
            <a:ext cx="4908676" cy="30126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2812" y="1170168"/>
            <a:ext cx="2686768" cy="203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9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bg-BG" dirty="0" smtClean="0"/>
              <a:t>Представяне на менторите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40680"/>
            <a:ext cx="8938472" cy="688256"/>
          </a:xfrm>
        </p:spPr>
        <p:txBody>
          <a:bodyPr/>
          <a:lstStyle/>
          <a:p>
            <a:r>
              <a:rPr lang="bg-BG" dirty="0" smtClean="0"/>
              <a:t>Всички в залата си избират ментор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44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Основи на програмирането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8812" y="1305705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12" y="1316222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13" name="Picture 12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4119" y="2709374"/>
            <a:ext cx="2097840" cy="932890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466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054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 smtClean="0"/>
              <a:t>Цели на курса и учебна програма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1361232">
              <a:off x="1351433" y="2859760"/>
              <a:ext cx="7057330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Кодиране</a:t>
              </a:r>
              <a:b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bg-BG" sz="128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за начинаещи</a:t>
              </a:r>
              <a:endParaRPr lang="en-US" sz="128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rgbClr val="645BCD">
                    <a:alpha val="49804"/>
                  </a:srgb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9636">
            <a:off x="711683" y="2087392"/>
            <a:ext cx="1821474" cy="182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7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smtClean="0"/>
              <a:t>програмирането – </a:t>
            </a:r>
            <a:r>
              <a:rPr lang="en-US" dirty="0" smtClean="0"/>
              <a:t>C# </a:t>
            </a:r>
            <a:r>
              <a:rPr lang="bg-BG" dirty="0" smtClean="0"/>
              <a:t>и </a:t>
            </a:r>
            <a:r>
              <a:rPr lang="en-US" dirty="0" smtClean="0"/>
              <a:t>Visual Studio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9412" y="1600200"/>
            <a:ext cx="8839200" cy="2272850"/>
          </a:xfrm>
        </p:spPr>
        <p:txBody>
          <a:bodyPr vert="horz" lIns="108000" tIns="36000" rIns="108000" bIns="36000" rtlCol="0" anchor="ctr" anchorCtr="1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b="1" noProof="1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6000" b="1" noProof="1" smtClean="0">
                <a:solidFill>
                  <a:schemeClr val="tx2">
                    <a:lumMod val="75000"/>
                  </a:schemeClr>
                </a:solidFill>
              </a:rPr>
              <a:t>Антон </a:t>
            </a:r>
            <a:r>
              <a:rPr lang="bg-BG" sz="6000" b="1" noProof="1">
                <a:solidFill>
                  <a:schemeClr val="tx2">
                    <a:lumMod val="75000"/>
                  </a:schemeClr>
                </a:solidFill>
              </a:rPr>
              <a:t>Петров</a:t>
            </a:r>
            <a:endParaRPr lang="en-US" sz="6000" b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309" y="1600200"/>
            <a:ext cx="2272850" cy="227285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1497" y="3962400"/>
            <a:ext cx="2272850" cy="227285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455612" y="3962400"/>
            <a:ext cx="8839200" cy="2272850"/>
          </a:xfrm>
          <a:prstGeom prst="rect">
            <a:avLst/>
          </a:prstGeom>
        </p:spPr>
        <p:txBody>
          <a:bodyPr vert="horz" lIns="108000" tIns="36000" rIns="108000" bIns="36000" rtlCol="0" anchor="ctr" anchorCtr="1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60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6000" b="1" dirty="0" smtClean="0">
                <a:solidFill>
                  <a:schemeClr val="tx2">
                    <a:lumMod val="75000"/>
                  </a:schemeClr>
                </a:solidFill>
              </a:rPr>
              <a:t>Христо</a:t>
            </a:r>
            <a:r>
              <a:rPr lang="bg-BG" sz="36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sz="6000" b="1" dirty="0">
                <a:solidFill>
                  <a:schemeClr val="tx2">
                    <a:lumMod val="75000"/>
                  </a:schemeClr>
                </a:solidFill>
              </a:rPr>
              <a:t>Хентов</a:t>
            </a:r>
            <a:endParaRPr lang="en-US" sz="6000" b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5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1017</Words>
  <Application>Microsoft Office PowerPoint</Application>
  <PresentationFormat>Custom</PresentationFormat>
  <Paragraphs>227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1_SoftUni 16x9</vt:lpstr>
      <vt:lpstr>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Примерна изпитна задача</vt:lpstr>
      <vt:lpstr>Примерна изпитна задача – решение</vt:lpstr>
      <vt:lpstr>Резултати от приемен изпит</vt:lpstr>
      <vt:lpstr>Система за оценяване в курса</vt:lpstr>
      <vt:lpstr>Ресурси</vt:lpstr>
      <vt:lpstr>Сайт на курса и материали</vt:lpstr>
      <vt:lpstr>Слайдове, видео, домашни</vt:lpstr>
      <vt:lpstr>Книга "Въведение в програмирането със C#"</vt:lpstr>
      <vt:lpstr>Препоръчителен софтуер</vt:lpstr>
      <vt:lpstr>Ментори и асистенти</vt:lpstr>
      <vt:lpstr>Представяне на менторите</vt:lpstr>
      <vt:lpstr>Основи на програмирането – откриване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2017-01-13T10:33:56Z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